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87" r:id="rId3"/>
    <p:sldId id="314" r:id="rId4"/>
    <p:sldId id="313" r:id="rId5"/>
    <p:sldId id="281" r:id="rId6"/>
    <p:sldId id="288" r:id="rId7"/>
    <p:sldId id="291" r:id="rId8"/>
    <p:sldId id="296" r:id="rId9"/>
    <p:sldId id="284" r:id="rId10"/>
    <p:sldId id="311" r:id="rId11"/>
    <p:sldId id="297" r:id="rId12"/>
    <p:sldId id="298" r:id="rId13"/>
    <p:sldId id="283" r:id="rId14"/>
    <p:sldId id="286" r:id="rId15"/>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4-10-2019</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4-10-2019</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7</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4-10-2019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4-10-2019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4-10-2019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4-10-2019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4-10-2019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4-10-2019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4-10-2019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4-10-2019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4-10-2019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4-10-2019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4-10-2019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Machinale onkruidbestrijding</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Selectief spuiten</a:t>
            </a:r>
          </a:p>
        </p:txBody>
      </p:sp>
      <p:pic>
        <p:nvPicPr>
          <p:cNvPr id="4" name="Tijdelijke aanduiding voor inhoud 3">
            <a:extLst>
              <a:ext uri="{FF2B5EF4-FFF2-40B4-BE49-F238E27FC236}">
                <a16:creationId xmlns:a16="http://schemas.microsoft.com/office/drawing/2014/main" id="{D8540C00-3C36-4FE5-BA6C-43E769DD338C}"/>
              </a:ext>
            </a:extLst>
          </p:cNvPr>
          <p:cNvPicPr>
            <a:picLocks noGrp="1" noChangeAspect="1"/>
          </p:cNvPicPr>
          <p:nvPr>
            <p:ph idx="1"/>
          </p:nvPr>
        </p:nvPicPr>
        <p:blipFill>
          <a:blip r:embed="rId2"/>
          <a:stretch>
            <a:fillRect/>
          </a:stretch>
        </p:blipFill>
        <p:spPr>
          <a:xfrm>
            <a:off x="2338260" y="1412776"/>
            <a:ext cx="6009773" cy="4536503"/>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Mechanische onkruidbestrijding</a:t>
            </a:r>
          </a:p>
        </p:txBody>
      </p:sp>
      <p:sp>
        <p:nvSpPr>
          <p:cNvPr id="4" name="Tijdelijke aanduiding voor inhoud 3">
            <a:extLst>
              <a:ext uri="{FF2B5EF4-FFF2-40B4-BE49-F238E27FC236}">
                <a16:creationId xmlns:a16="http://schemas.microsoft.com/office/drawing/2014/main" id="{EA36B518-701B-4184-A482-165F9B866644}"/>
              </a:ext>
            </a:extLst>
          </p:cNvPr>
          <p:cNvSpPr>
            <a:spLocks noGrp="1"/>
          </p:cNvSpPr>
          <p:nvPr>
            <p:ph idx="1"/>
          </p:nvPr>
        </p:nvSpPr>
        <p:spPr/>
        <p:txBody>
          <a:bodyPr/>
          <a:lstStyle/>
          <a:p>
            <a:endParaRPr lang="nl-NL" dirty="0"/>
          </a:p>
          <a:p>
            <a:pPr>
              <a:buFont typeface="Wingdings" panose="05000000000000000000" pitchFamily="2" charset="2"/>
              <a:buChar char="Ø"/>
            </a:pPr>
            <a:r>
              <a:rPr lang="nl-NL" dirty="0"/>
              <a:t>Schoffelen</a:t>
            </a:r>
          </a:p>
          <a:p>
            <a:pPr>
              <a:buFont typeface="Wingdings" panose="05000000000000000000" pitchFamily="2" charset="2"/>
              <a:buChar char="Ø"/>
            </a:pPr>
            <a:endParaRPr lang="nl-NL" dirty="0"/>
          </a:p>
          <a:p>
            <a:pPr>
              <a:buFont typeface="Wingdings" panose="05000000000000000000" pitchFamily="2" charset="2"/>
              <a:buChar char="Ø"/>
            </a:pPr>
            <a:r>
              <a:rPr lang="nl-NL" dirty="0"/>
              <a:t>Wiedeggen</a:t>
            </a:r>
          </a:p>
          <a:p>
            <a:pPr>
              <a:buFont typeface="Wingdings" panose="05000000000000000000" pitchFamily="2" charset="2"/>
              <a:buChar char="Ø"/>
            </a:pPr>
            <a:endParaRPr lang="nl-NL" dirty="0"/>
          </a:p>
          <a:p>
            <a:pPr>
              <a:buFont typeface="Wingdings" panose="05000000000000000000" pitchFamily="2" charset="2"/>
              <a:buChar char="Ø"/>
            </a:pPr>
            <a:r>
              <a:rPr lang="nl-NL" dirty="0"/>
              <a:t>Borstelen</a:t>
            </a:r>
          </a:p>
          <a:p>
            <a:pPr>
              <a:buFont typeface="Wingdings" panose="05000000000000000000" pitchFamily="2" charset="2"/>
              <a:buChar char="Ø"/>
            </a:pPr>
            <a:endParaRPr lang="nl-NL" dirty="0"/>
          </a:p>
          <a:p>
            <a:pPr marL="0" indent="0">
              <a:buNone/>
            </a:pPr>
            <a:endParaRPr lang="nl-NL" dirty="0"/>
          </a:p>
          <a:p>
            <a:pPr>
              <a:buFont typeface="Wingdings" panose="05000000000000000000" pitchFamily="2" charset="2"/>
              <a:buChar char="Ø"/>
            </a:pPr>
            <a:endParaRPr lang="nl-NL" dirty="0"/>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31235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Schoffelen en wiedeggen</a:t>
            </a:r>
          </a:p>
        </p:txBody>
      </p:sp>
      <p:sp>
        <p:nvSpPr>
          <p:cNvPr id="6" name="Tijdelijke aanduiding voor inhoud 5">
            <a:extLst>
              <a:ext uri="{FF2B5EF4-FFF2-40B4-BE49-F238E27FC236}">
                <a16:creationId xmlns:a16="http://schemas.microsoft.com/office/drawing/2014/main" id="{6500BD4E-04CE-4BEA-8D33-BFCBA6668ABB}"/>
              </a:ext>
            </a:extLst>
          </p:cNvPr>
          <p:cNvSpPr>
            <a:spLocks noGrp="1"/>
          </p:cNvSpPr>
          <p:nvPr>
            <p:ph idx="1"/>
          </p:nvPr>
        </p:nvSpPr>
        <p:spPr/>
        <p:txBody>
          <a:bodyPr/>
          <a:lstStyle/>
          <a:p>
            <a:endParaRPr lang="nl-NL" dirty="0"/>
          </a:p>
          <a:p>
            <a:r>
              <a:rPr lang="nl-NL" dirty="0"/>
              <a:t>Alleen machinaal bij akkerbouw</a:t>
            </a:r>
          </a:p>
          <a:p>
            <a:endParaRPr lang="nl-NL" dirty="0"/>
          </a:p>
          <a:p>
            <a:r>
              <a:rPr lang="nl-NL" dirty="0"/>
              <a:t>Niet bij werken in stedelijk groen</a:t>
            </a:r>
          </a:p>
        </p:txBody>
      </p:sp>
    </p:spTree>
    <p:extLst>
      <p:ext uri="{BB962C8B-B14F-4D97-AF65-F5344CB8AC3E}">
        <p14:creationId xmlns:p14="http://schemas.microsoft.com/office/powerpoint/2010/main" val="6002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73050"/>
            <a:ext cx="8147248" cy="1162050"/>
          </a:xfrm>
        </p:spPr>
        <p:txBody>
          <a:bodyPr/>
          <a:lstStyle/>
          <a:p>
            <a:pPr algn="ctr"/>
            <a:r>
              <a:rPr lang="nl-NL" sz="2800" dirty="0"/>
              <a:t>Onkruid</a:t>
            </a:r>
            <a:r>
              <a:rPr lang="nl-NL" dirty="0"/>
              <a:t> </a:t>
            </a:r>
            <a:r>
              <a:rPr lang="nl-NL" sz="2800" dirty="0"/>
              <a:t>borstelen</a:t>
            </a:r>
          </a:p>
        </p:txBody>
      </p:sp>
      <p:pic>
        <p:nvPicPr>
          <p:cNvPr id="6" name="Tijdelijke aanduiding voor inhoud 5">
            <a:extLst>
              <a:ext uri="{FF2B5EF4-FFF2-40B4-BE49-F238E27FC236}">
                <a16:creationId xmlns:a16="http://schemas.microsoft.com/office/drawing/2014/main" id="{4330CEE4-84C1-46BC-A362-10795EF76AB9}"/>
              </a:ext>
            </a:extLst>
          </p:cNvPr>
          <p:cNvPicPr>
            <a:picLocks noGrp="1" noChangeAspect="1"/>
          </p:cNvPicPr>
          <p:nvPr>
            <p:ph idx="1"/>
          </p:nvPr>
        </p:nvPicPr>
        <p:blipFill>
          <a:blip r:embed="rId2"/>
          <a:stretch>
            <a:fillRect/>
          </a:stretch>
        </p:blipFill>
        <p:spPr>
          <a:xfrm>
            <a:off x="4067944" y="1628800"/>
            <a:ext cx="4708224" cy="3842742"/>
          </a:xfrm>
          <a:prstGeom prst="rect">
            <a:avLst/>
          </a:prstGeom>
        </p:spPr>
      </p:pic>
      <p:sp>
        <p:nvSpPr>
          <p:cNvPr id="4" name="Tijdelijke aanduiding voor tekst 3">
            <a:extLst>
              <a:ext uri="{FF2B5EF4-FFF2-40B4-BE49-F238E27FC236}">
                <a16:creationId xmlns:a16="http://schemas.microsoft.com/office/drawing/2014/main" id="{4BCFEAAE-36B9-434A-BEB7-BB98F2780B9B}"/>
              </a:ext>
            </a:extLst>
          </p:cNvPr>
          <p:cNvSpPr>
            <a:spLocks noGrp="1"/>
          </p:cNvSpPr>
          <p:nvPr>
            <p:ph type="body" sz="half" idx="2"/>
          </p:nvPr>
        </p:nvSpPr>
        <p:spPr>
          <a:xfrm>
            <a:off x="1115616" y="1628800"/>
            <a:ext cx="2808312" cy="4497363"/>
          </a:xfrm>
        </p:spPr>
        <p:txBody>
          <a:bodyPr/>
          <a:lstStyle/>
          <a:p>
            <a:pPr marL="285750" indent="-285750">
              <a:buFont typeface="Arial" panose="020B0604020202020204" pitchFamily="34" charset="0"/>
              <a:buChar char="•"/>
            </a:pPr>
            <a:r>
              <a:rPr lang="nl-NL" dirty="0"/>
              <a:t>Maatschappelijk geaccepteerd</a:t>
            </a:r>
          </a:p>
          <a:p>
            <a:pPr marL="285750" indent="-285750">
              <a:buFont typeface="Arial" panose="020B0604020202020204" pitchFamily="34" charset="0"/>
              <a:buChar char="•"/>
            </a:pPr>
            <a:r>
              <a:rPr lang="nl-NL" dirty="0"/>
              <a:t>Grote capaciteit</a:t>
            </a:r>
          </a:p>
          <a:p>
            <a:pPr marL="285750" indent="-285750">
              <a:buFont typeface="Arial" panose="020B0604020202020204" pitchFamily="34" charset="0"/>
              <a:buChar char="•"/>
            </a:pPr>
            <a:r>
              <a:rPr lang="nl-NL" dirty="0"/>
              <a:t>Wendbare compacte machine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Veel stofvorming</a:t>
            </a:r>
          </a:p>
          <a:p>
            <a:pPr marL="285750" indent="-285750">
              <a:buFont typeface="Arial" panose="020B0604020202020204" pitchFamily="34" charset="0"/>
              <a:buChar char="•"/>
            </a:pPr>
            <a:r>
              <a:rPr lang="nl-NL" dirty="0"/>
              <a:t>Vrijkomende ijzer deeltjes van borstel kunnen lekke banden veroorzaken</a:t>
            </a:r>
          </a:p>
          <a:p>
            <a:pPr marL="285750" indent="-285750">
              <a:buFont typeface="Arial" panose="020B0604020202020204" pitchFamily="34" charset="0"/>
              <a:buChar char="•"/>
            </a:pPr>
            <a:r>
              <a:rPr lang="nl-NL" dirty="0"/>
              <a:t>Beschadiging van auto’s door rondvliegende deeltjes</a:t>
            </a:r>
          </a:p>
          <a:p>
            <a:pPr marL="285750" indent="-285750">
              <a:buFont typeface="Arial" panose="020B0604020202020204" pitchFamily="34" charset="0"/>
              <a:buChar char="•"/>
            </a:pPr>
            <a:r>
              <a:rPr lang="nl-NL" dirty="0"/>
              <a:t>Beschadiging aan bestrating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Wordt meestal gevolgd door veegmachine</a:t>
            </a:r>
          </a:p>
        </p:txBody>
      </p:sp>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4C5AA50-1346-4A40-9DBE-BD59014825B4}"/>
              </a:ext>
            </a:extLst>
          </p:cNvPr>
          <p:cNvSpPr>
            <a:spLocks noGrp="1"/>
          </p:cNvSpPr>
          <p:nvPr>
            <p:ph type="title"/>
          </p:nvPr>
        </p:nvSpPr>
        <p:spPr>
          <a:xfrm>
            <a:off x="395536" y="209288"/>
            <a:ext cx="8229600" cy="1162050"/>
          </a:xfrm>
        </p:spPr>
        <p:txBody>
          <a:bodyPr>
            <a:normAutofit/>
          </a:bodyPr>
          <a:lstStyle/>
          <a:p>
            <a:pPr algn="ctr"/>
            <a:r>
              <a:rPr lang="nl-NL" sz="2800" dirty="0"/>
              <a:t>Thermische onkruid bestrijding</a:t>
            </a:r>
          </a:p>
        </p:txBody>
      </p:sp>
      <p:pic>
        <p:nvPicPr>
          <p:cNvPr id="7" name="Tijdelijke aanduiding voor inhoud 6">
            <a:extLst>
              <a:ext uri="{FF2B5EF4-FFF2-40B4-BE49-F238E27FC236}">
                <a16:creationId xmlns:a16="http://schemas.microsoft.com/office/drawing/2014/main" id="{2D7F11E2-D24D-4638-847B-381D0FA04AC6}"/>
              </a:ext>
            </a:extLst>
          </p:cNvPr>
          <p:cNvPicPr>
            <a:picLocks noGrp="1" noChangeAspect="1"/>
          </p:cNvPicPr>
          <p:nvPr>
            <p:ph idx="1"/>
          </p:nvPr>
        </p:nvPicPr>
        <p:blipFill>
          <a:blip r:embed="rId2"/>
          <a:stretch>
            <a:fillRect/>
          </a:stretch>
        </p:blipFill>
        <p:spPr>
          <a:xfrm>
            <a:off x="4493691" y="1556792"/>
            <a:ext cx="4124549" cy="2315923"/>
          </a:xfrm>
          <a:prstGeom prst="rect">
            <a:avLst/>
          </a:prstGeom>
        </p:spPr>
      </p:pic>
      <p:sp>
        <p:nvSpPr>
          <p:cNvPr id="6" name="Tijdelijke aanduiding voor tekst 5">
            <a:extLst>
              <a:ext uri="{FF2B5EF4-FFF2-40B4-BE49-F238E27FC236}">
                <a16:creationId xmlns:a16="http://schemas.microsoft.com/office/drawing/2014/main" id="{842C554C-677C-43B2-A2FF-8B3EFD80E2ED}"/>
              </a:ext>
            </a:extLst>
          </p:cNvPr>
          <p:cNvSpPr>
            <a:spLocks noGrp="1"/>
          </p:cNvSpPr>
          <p:nvPr>
            <p:ph type="body" sz="half" idx="2"/>
          </p:nvPr>
        </p:nvSpPr>
        <p:spPr>
          <a:xfrm>
            <a:off x="1763688" y="1556792"/>
            <a:ext cx="2592288" cy="4569371"/>
          </a:xfrm>
        </p:spPr>
        <p:txBody>
          <a:bodyPr/>
          <a:lstStyle/>
          <a:p>
            <a:pPr marL="285750" indent="-285750">
              <a:buFont typeface="Arial" panose="020B0604020202020204" pitchFamily="34" charset="0"/>
              <a:buChar char="•"/>
            </a:pPr>
            <a:r>
              <a:rPr lang="nl-NL" dirty="0"/>
              <a:t>Verbranden d.m.v. brander voorop de machine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dirty="0"/>
          </a:p>
          <a:p>
            <a:pPr marL="285750" indent="-285750">
              <a:buFont typeface="Arial" panose="020B0604020202020204" pitchFamily="34" charset="0"/>
              <a:buChar char="•"/>
            </a:pPr>
            <a:r>
              <a:rPr lang="nl-NL" dirty="0"/>
              <a:t>Onkruid verbranden met stoom ( kokend water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Bij beide geen hoge capaciteit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Geen veegmachine nodig</a:t>
            </a:r>
          </a:p>
        </p:txBody>
      </p:sp>
      <p:pic>
        <p:nvPicPr>
          <p:cNvPr id="8" name="Afbeelding 7">
            <a:extLst>
              <a:ext uri="{FF2B5EF4-FFF2-40B4-BE49-F238E27FC236}">
                <a16:creationId xmlns:a16="http://schemas.microsoft.com/office/drawing/2014/main" id="{D4A4AE82-68EE-4D20-8FB6-F2598A7C3999}"/>
              </a:ext>
            </a:extLst>
          </p:cNvPr>
          <p:cNvPicPr>
            <a:picLocks noChangeAspect="1"/>
          </p:cNvPicPr>
          <p:nvPr/>
        </p:nvPicPr>
        <p:blipFill>
          <a:blip r:embed="rId3"/>
          <a:stretch>
            <a:fillRect/>
          </a:stretch>
        </p:blipFill>
        <p:spPr>
          <a:xfrm>
            <a:off x="4572000" y="4118403"/>
            <a:ext cx="4053136" cy="2208851"/>
          </a:xfrm>
          <a:prstGeom prst="rect">
            <a:avLst/>
          </a:prstGeom>
        </p:spPr>
      </p:pic>
    </p:spTree>
    <p:extLst>
      <p:ext uri="{BB962C8B-B14F-4D97-AF65-F5344CB8AC3E}">
        <p14:creationId xmlns:p14="http://schemas.microsoft.com/office/powerpoint/2010/main" val="151801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5C9891-1C76-403F-B8DB-62AF2B0D30DF}"/>
              </a:ext>
            </a:extLst>
          </p:cNvPr>
          <p:cNvSpPr>
            <a:spLocks noGrp="1"/>
          </p:cNvSpPr>
          <p:nvPr>
            <p:ph type="title"/>
          </p:nvPr>
        </p:nvSpPr>
        <p:spPr/>
        <p:txBody>
          <a:bodyPr/>
          <a:lstStyle/>
          <a:p>
            <a:r>
              <a:rPr lang="nl-NL" dirty="0"/>
              <a:t> 3 hoofdgroepen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a:buFont typeface="Wingdings" panose="05000000000000000000" pitchFamily="2" charset="2"/>
              <a:buChar char="Ø"/>
            </a:pPr>
            <a:r>
              <a:rPr lang="nl-NL" dirty="0"/>
              <a:t> Chemisch</a:t>
            </a:r>
          </a:p>
          <a:p>
            <a:pPr>
              <a:buFont typeface="Wingdings" panose="05000000000000000000" pitchFamily="2" charset="2"/>
              <a:buChar char="Ø"/>
            </a:pPr>
            <a:endParaRPr lang="nl-NL" dirty="0"/>
          </a:p>
          <a:p>
            <a:pPr>
              <a:buFont typeface="Wingdings" panose="05000000000000000000" pitchFamily="2" charset="2"/>
              <a:buChar char="Ø"/>
            </a:pPr>
            <a:r>
              <a:rPr lang="nl-NL" dirty="0"/>
              <a:t>Mechanisch</a:t>
            </a:r>
          </a:p>
          <a:p>
            <a:pPr>
              <a:buFont typeface="Wingdings" panose="05000000000000000000" pitchFamily="2" charset="2"/>
              <a:buChar char="Ø"/>
            </a:pPr>
            <a:endParaRPr lang="nl-NL" dirty="0"/>
          </a:p>
          <a:p>
            <a:pPr>
              <a:buFont typeface="Wingdings" panose="05000000000000000000" pitchFamily="2" charset="2"/>
              <a:buChar char="Ø"/>
            </a:pPr>
            <a:r>
              <a:rPr lang="nl-NL" dirty="0"/>
              <a:t>Thermisch</a:t>
            </a:r>
          </a:p>
          <a:p>
            <a:endParaRPr lang="nl-NL" dirty="0"/>
          </a:p>
        </p:txBody>
      </p:sp>
    </p:spTree>
    <p:extLst>
      <p:ext uri="{BB962C8B-B14F-4D97-AF65-F5344CB8AC3E}">
        <p14:creationId xmlns:p14="http://schemas.microsoft.com/office/powerpoint/2010/main" val="233121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859216" cy="1162050"/>
          </a:xfrm>
        </p:spPr>
        <p:txBody>
          <a:bodyPr/>
          <a:lstStyle/>
          <a:p>
            <a:pPr algn="ctr"/>
            <a:r>
              <a:rPr lang="nl-NL" dirty="0"/>
              <a:t>Getrokken veldspuit</a:t>
            </a:r>
          </a:p>
        </p:txBody>
      </p:sp>
      <p:pic>
        <p:nvPicPr>
          <p:cNvPr id="6" name="Tijdelijke aanduiding voor inhoud 5">
            <a:extLst>
              <a:ext uri="{FF2B5EF4-FFF2-40B4-BE49-F238E27FC236}">
                <a16:creationId xmlns:a16="http://schemas.microsoft.com/office/drawing/2014/main" id="{73CF2977-D2DC-4E3A-90D7-3059F8C2B1DC}"/>
              </a:ext>
            </a:extLst>
          </p:cNvPr>
          <p:cNvPicPr>
            <a:picLocks noGrp="1" noChangeAspect="1"/>
          </p:cNvPicPr>
          <p:nvPr>
            <p:ph idx="1"/>
          </p:nvPr>
        </p:nvPicPr>
        <p:blipFill>
          <a:blip r:embed="rId2"/>
          <a:stretch>
            <a:fillRect/>
          </a:stretch>
        </p:blipFill>
        <p:spPr>
          <a:xfrm>
            <a:off x="4283968" y="2492896"/>
            <a:ext cx="4458957" cy="2520280"/>
          </a:xfrm>
          <a:prstGeom prst="rect">
            <a:avLst/>
          </a:prstGeom>
        </p:spPr>
      </p:pic>
      <p:sp>
        <p:nvSpPr>
          <p:cNvPr id="5" name="Tijdelijke aanduiding voor tekst 4">
            <a:extLst>
              <a:ext uri="{FF2B5EF4-FFF2-40B4-BE49-F238E27FC236}">
                <a16:creationId xmlns:a16="http://schemas.microsoft.com/office/drawing/2014/main" id="{9FA8643D-6E91-427B-87E3-8A95475EF005}"/>
              </a:ext>
            </a:extLst>
          </p:cNvPr>
          <p:cNvSpPr>
            <a:spLocks noGrp="1"/>
          </p:cNvSpPr>
          <p:nvPr>
            <p:ph type="body" sz="half" idx="2"/>
          </p:nvPr>
        </p:nvSpPr>
        <p:spPr>
          <a:xfrm>
            <a:off x="971600" y="2492896"/>
            <a:ext cx="3024336" cy="3633267"/>
          </a:xfrm>
        </p:spPr>
        <p:txBody>
          <a:bodyPr/>
          <a:lstStyle/>
          <a:p>
            <a:pPr marL="285750" indent="-285750">
              <a:buFont typeface="Arial" panose="020B0604020202020204" pitchFamily="34" charset="0"/>
              <a:buChar char="•"/>
            </a:pPr>
            <a:r>
              <a:rPr lang="nl-NL" dirty="0"/>
              <a:t>Interessant voor akkerbouwers om zelf te spuiten</a:t>
            </a:r>
          </a:p>
          <a:p>
            <a:pPr marL="285750" indent="-285750">
              <a:buFont typeface="Arial" panose="020B0604020202020204" pitchFamily="34" charset="0"/>
              <a:buChar char="•"/>
            </a:pPr>
            <a:r>
              <a:rPr lang="nl-NL" dirty="0"/>
              <a:t>Tankinhoud ± 4.000 </a:t>
            </a:r>
            <a:r>
              <a:rPr lang="nl-NL" dirty="0" err="1"/>
              <a:t>ltr</a:t>
            </a:r>
            <a:endParaRPr lang="nl-NL" dirty="0"/>
          </a:p>
          <a:p>
            <a:pPr marL="285750" indent="-285750">
              <a:buFont typeface="Arial" panose="020B0604020202020204" pitchFamily="34" charset="0"/>
              <a:buChar char="•"/>
            </a:pPr>
            <a:r>
              <a:rPr lang="nl-NL" dirty="0"/>
              <a:t>Werkbreedte tot ± 36 meter</a:t>
            </a:r>
          </a:p>
          <a:p>
            <a:pPr marL="285750" indent="-285750">
              <a:buFont typeface="Arial" panose="020B0604020202020204" pitchFamily="34" charset="0"/>
              <a:buChar char="•"/>
            </a:pPr>
            <a:r>
              <a:rPr lang="nl-NL" dirty="0"/>
              <a:t>Besproeid gewas van bovenaf</a:t>
            </a:r>
          </a:p>
        </p:txBody>
      </p:sp>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5D4CBA9-3715-421B-B19E-D2D29D57EFE5}"/>
              </a:ext>
            </a:extLst>
          </p:cNvPr>
          <p:cNvSpPr>
            <a:spLocks noGrp="1"/>
          </p:cNvSpPr>
          <p:nvPr>
            <p:ph type="title"/>
          </p:nvPr>
        </p:nvSpPr>
        <p:spPr>
          <a:xfrm>
            <a:off x="457200" y="273050"/>
            <a:ext cx="7931224" cy="1162050"/>
          </a:xfrm>
        </p:spPr>
        <p:txBody>
          <a:bodyPr/>
          <a:lstStyle/>
          <a:p>
            <a:pPr algn="ctr"/>
            <a:r>
              <a:rPr lang="nl-NL" dirty="0"/>
              <a:t>Zelfrijdende veldspuit</a:t>
            </a:r>
          </a:p>
        </p:txBody>
      </p:sp>
      <p:pic>
        <p:nvPicPr>
          <p:cNvPr id="2" name="Tijdelijke aanduiding voor inhoud 1">
            <a:extLst>
              <a:ext uri="{FF2B5EF4-FFF2-40B4-BE49-F238E27FC236}">
                <a16:creationId xmlns:a16="http://schemas.microsoft.com/office/drawing/2014/main" id="{CCE56324-A9FE-4272-ACD3-9DB7BE6963B4}"/>
              </a:ext>
            </a:extLst>
          </p:cNvPr>
          <p:cNvPicPr>
            <a:picLocks noGrp="1" noChangeAspect="1"/>
          </p:cNvPicPr>
          <p:nvPr>
            <p:ph idx="1"/>
          </p:nvPr>
        </p:nvPicPr>
        <p:blipFill>
          <a:blip r:embed="rId3"/>
          <a:stretch>
            <a:fillRect/>
          </a:stretch>
        </p:blipFill>
        <p:spPr>
          <a:xfrm>
            <a:off x="4424314" y="2348768"/>
            <a:ext cx="3637339" cy="2863726"/>
          </a:xfrm>
          <a:prstGeom prst="rect">
            <a:avLst/>
          </a:prstGeom>
        </p:spPr>
      </p:pic>
      <p:sp>
        <p:nvSpPr>
          <p:cNvPr id="6" name="Tijdelijke aanduiding voor tekst 5">
            <a:extLst>
              <a:ext uri="{FF2B5EF4-FFF2-40B4-BE49-F238E27FC236}">
                <a16:creationId xmlns:a16="http://schemas.microsoft.com/office/drawing/2014/main" id="{ECDF1755-74CA-4446-BE6C-730DB50C4560}"/>
              </a:ext>
            </a:extLst>
          </p:cNvPr>
          <p:cNvSpPr>
            <a:spLocks noGrp="1"/>
          </p:cNvSpPr>
          <p:nvPr>
            <p:ph type="body" sz="half" idx="2"/>
          </p:nvPr>
        </p:nvSpPr>
        <p:spPr>
          <a:xfrm>
            <a:off x="1619672" y="2348768"/>
            <a:ext cx="2383166" cy="3777395"/>
          </a:xfrm>
        </p:spPr>
        <p:txBody>
          <a:bodyPr/>
          <a:lstStyle/>
          <a:p>
            <a:pPr marL="285750" indent="-285750">
              <a:buFont typeface="Arial" panose="020B0604020202020204" pitchFamily="34" charset="0"/>
              <a:buChar char="•"/>
            </a:pPr>
            <a:r>
              <a:rPr lang="nl-NL" dirty="0"/>
              <a:t>Machine voor loonbedrijven en groter akkerbouwers</a:t>
            </a:r>
          </a:p>
          <a:p>
            <a:pPr marL="285750" indent="-285750">
              <a:buFont typeface="Arial" panose="020B0604020202020204" pitchFamily="34" charset="0"/>
              <a:buChar char="•"/>
            </a:pPr>
            <a:r>
              <a:rPr lang="nl-NL" dirty="0"/>
              <a:t>Tankinhoud tot  ± 12.000 liter</a:t>
            </a:r>
          </a:p>
          <a:p>
            <a:pPr marL="285750" indent="-285750">
              <a:buFont typeface="Arial" panose="020B0604020202020204" pitchFamily="34" charset="0"/>
              <a:buChar char="•"/>
            </a:pPr>
            <a:r>
              <a:rPr lang="nl-NL" dirty="0"/>
              <a:t>Werkbreedte tot ± 42 meter</a:t>
            </a:r>
          </a:p>
          <a:p>
            <a:pPr marL="285750" indent="-285750">
              <a:buFont typeface="Arial" panose="020B0604020202020204" pitchFamily="34" charset="0"/>
              <a:buChar char="•"/>
            </a:pPr>
            <a:r>
              <a:rPr lang="nl-NL" dirty="0"/>
              <a:t>Besproeid gewas van bovenaf</a:t>
            </a:r>
          </a:p>
        </p:txBody>
      </p:sp>
    </p:spTree>
    <p:extLst>
      <p:ext uri="{BB962C8B-B14F-4D97-AF65-F5344CB8AC3E}">
        <p14:creationId xmlns:p14="http://schemas.microsoft.com/office/powerpoint/2010/main" val="387487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2030289-B46D-4367-9A9A-9F227601B1DB}"/>
              </a:ext>
            </a:extLst>
          </p:cNvPr>
          <p:cNvSpPr>
            <a:spLocks noGrp="1"/>
          </p:cNvSpPr>
          <p:nvPr>
            <p:ph type="title"/>
          </p:nvPr>
        </p:nvSpPr>
        <p:spPr>
          <a:xfrm>
            <a:off x="457200" y="273050"/>
            <a:ext cx="8229600" cy="1162050"/>
          </a:xfrm>
        </p:spPr>
        <p:txBody>
          <a:bodyPr/>
          <a:lstStyle/>
          <a:p>
            <a:r>
              <a:rPr lang="nl-NL" dirty="0"/>
              <a:t>boomgaardspuit</a:t>
            </a:r>
          </a:p>
        </p:txBody>
      </p:sp>
      <p:pic>
        <p:nvPicPr>
          <p:cNvPr id="3" name="Tijdelijke aanduiding voor inhoud 2">
            <a:extLst>
              <a:ext uri="{FF2B5EF4-FFF2-40B4-BE49-F238E27FC236}">
                <a16:creationId xmlns:a16="http://schemas.microsoft.com/office/drawing/2014/main" id="{25C4D1DC-27B5-4495-8158-05624E4D1B76}"/>
              </a:ext>
            </a:extLst>
          </p:cNvPr>
          <p:cNvPicPr>
            <a:picLocks noGrp="1" noChangeAspect="1"/>
          </p:cNvPicPr>
          <p:nvPr>
            <p:ph idx="1"/>
          </p:nvPr>
        </p:nvPicPr>
        <p:blipFill>
          <a:blip r:embed="rId2"/>
          <a:stretch>
            <a:fillRect/>
          </a:stretch>
        </p:blipFill>
        <p:spPr>
          <a:xfrm>
            <a:off x="3707904" y="2060848"/>
            <a:ext cx="5111750" cy="3375222"/>
          </a:xfrm>
          <a:prstGeom prst="rect">
            <a:avLst/>
          </a:prstGeom>
        </p:spPr>
      </p:pic>
      <p:sp>
        <p:nvSpPr>
          <p:cNvPr id="8" name="Tijdelijke aanduiding voor tekst 7">
            <a:extLst>
              <a:ext uri="{FF2B5EF4-FFF2-40B4-BE49-F238E27FC236}">
                <a16:creationId xmlns:a16="http://schemas.microsoft.com/office/drawing/2014/main" id="{76590F9A-5FAA-4549-82F1-302C598557F4}"/>
              </a:ext>
            </a:extLst>
          </p:cNvPr>
          <p:cNvSpPr>
            <a:spLocks noGrp="1"/>
          </p:cNvSpPr>
          <p:nvPr>
            <p:ph type="body" sz="half" idx="2"/>
          </p:nvPr>
        </p:nvSpPr>
        <p:spPr>
          <a:xfrm>
            <a:off x="457200" y="2060848"/>
            <a:ext cx="3008313" cy="4065315"/>
          </a:xfrm>
        </p:spPr>
        <p:txBody>
          <a:bodyPr/>
          <a:lstStyle/>
          <a:p>
            <a:pPr marL="285750" indent="-285750">
              <a:buFont typeface="Arial" panose="020B0604020202020204" pitchFamily="34" charset="0"/>
              <a:buChar char="•"/>
            </a:pPr>
            <a:r>
              <a:rPr lang="nl-NL" dirty="0"/>
              <a:t>Speciaal voor boom  en fruitteelt ontworpen</a:t>
            </a:r>
          </a:p>
          <a:p>
            <a:pPr marL="285750" indent="-285750">
              <a:buFont typeface="Arial" panose="020B0604020202020204" pitchFamily="34" charset="0"/>
              <a:buChar char="•"/>
            </a:pPr>
            <a:r>
              <a:rPr lang="nl-NL" dirty="0"/>
              <a:t>Besproeid het gewas vanaf onder en zijkant</a:t>
            </a:r>
          </a:p>
          <a:p>
            <a:pPr marL="285750" indent="-285750">
              <a:buFont typeface="Arial" panose="020B0604020202020204" pitchFamily="34" charset="0"/>
              <a:buChar char="•"/>
            </a:pPr>
            <a:r>
              <a:rPr lang="nl-NL" dirty="0"/>
              <a:t>Ook gebruikt bij bestrijding eiken processierups</a:t>
            </a:r>
          </a:p>
        </p:txBody>
      </p:sp>
    </p:spTree>
    <p:extLst>
      <p:ext uri="{BB962C8B-B14F-4D97-AF65-F5344CB8AC3E}">
        <p14:creationId xmlns:p14="http://schemas.microsoft.com/office/powerpoint/2010/main" val="33339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787208" cy="1162050"/>
          </a:xfrm>
        </p:spPr>
        <p:txBody>
          <a:bodyPr/>
          <a:lstStyle/>
          <a:p>
            <a:pPr algn="ctr"/>
            <a:r>
              <a:rPr lang="nl-NL" dirty="0"/>
              <a:t>Spuitmachine voor verhardingen</a:t>
            </a:r>
          </a:p>
        </p:txBody>
      </p:sp>
      <p:pic>
        <p:nvPicPr>
          <p:cNvPr id="4" name="Tijdelijke aanduiding voor inhoud 3">
            <a:extLst>
              <a:ext uri="{FF2B5EF4-FFF2-40B4-BE49-F238E27FC236}">
                <a16:creationId xmlns:a16="http://schemas.microsoft.com/office/drawing/2014/main" id="{E3DF780C-757A-43B4-BB85-6EA3FC34E73C}"/>
              </a:ext>
            </a:extLst>
          </p:cNvPr>
          <p:cNvPicPr>
            <a:picLocks noGrp="1" noChangeAspect="1"/>
          </p:cNvPicPr>
          <p:nvPr>
            <p:ph idx="1"/>
          </p:nvPr>
        </p:nvPicPr>
        <p:blipFill>
          <a:blip r:embed="rId2"/>
          <a:stretch>
            <a:fillRect/>
          </a:stretch>
        </p:blipFill>
        <p:spPr>
          <a:xfrm>
            <a:off x="4932040" y="1818320"/>
            <a:ext cx="3968130" cy="3221360"/>
          </a:xfrm>
          <a:prstGeom prst="rect">
            <a:avLst/>
          </a:prstGeom>
        </p:spPr>
      </p:pic>
      <p:sp>
        <p:nvSpPr>
          <p:cNvPr id="5" name="Tijdelijke aanduiding voor tekst 4">
            <a:extLst>
              <a:ext uri="{FF2B5EF4-FFF2-40B4-BE49-F238E27FC236}">
                <a16:creationId xmlns:a16="http://schemas.microsoft.com/office/drawing/2014/main" id="{4F436B45-7E74-4188-8A5C-47F8D26EC2D2}"/>
              </a:ext>
            </a:extLst>
          </p:cNvPr>
          <p:cNvSpPr>
            <a:spLocks noGrp="1"/>
          </p:cNvSpPr>
          <p:nvPr>
            <p:ph type="body" sz="half" idx="2"/>
          </p:nvPr>
        </p:nvSpPr>
        <p:spPr>
          <a:xfrm>
            <a:off x="1115616" y="1818320"/>
            <a:ext cx="3456384" cy="4307843"/>
          </a:xfrm>
        </p:spPr>
        <p:txBody>
          <a:bodyPr/>
          <a:lstStyle/>
          <a:p>
            <a:pPr marL="285750" indent="-285750">
              <a:buFont typeface="Arial" panose="020B0604020202020204" pitchFamily="34" charset="0"/>
              <a:buChar char="•"/>
            </a:pPr>
            <a:r>
              <a:rPr lang="nl-NL" dirty="0"/>
              <a:t>Kleinschalige toepassing</a:t>
            </a:r>
          </a:p>
          <a:p>
            <a:pPr marL="285750" indent="-285750">
              <a:buFont typeface="Arial" panose="020B0604020202020204" pitchFamily="34" charset="0"/>
              <a:buChar char="•"/>
            </a:pPr>
            <a:r>
              <a:rPr lang="nl-NL" dirty="0"/>
              <a:t>Voor werkzaamheden in bewoond gebied</a:t>
            </a:r>
          </a:p>
        </p:txBody>
      </p:sp>
    </p:spTree>
    <p:extLst>
      <p:ext uri="{BB962C8B-B14F-4D97-AF65-F5344CB8AC3E}">
        <p14:creationId xmlns:p14="http://schemas.microsoft.com/office/powerpoint/2010/main" val="33642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De toekomst</a:t>
            </a:r>
          </a:p>
        </p:txBody>
      </p:sp>
      <p:sp>
        <p:nvSpPr>
          <p:cNvPr id="3" name="Tijdelijke aanduiding voor inhoud 2"/>
          <p:cNvSpPr>
            <a:spLocks noGrp="1"/>
          </p:cNvSpPr>
          <p:nvPr>
            <p:ph idx="1"/>
          </p:nvPr>
        </p:nvSpPr>
        <p:spPr/>
        <p:txBody>
          <a:bodyPr/>
          <a:lstStyle/>
          <a:p>
            <a:pPr lvl="1">
              <a:buFont typeface="Arial" panose="020B0604020202020204" pitchFamily="34" charset="0"/>
              <a:buChar char="•"/>
            </a:pPr>
            <a:endParaRPr lang="nl-NL" dirty="0"/>
          </a:p>
          <a:p>
            <a:pPr lvl="1">
              <a:buFont typeface="Arial" panose="020B0604020202020204" pitchFamily="34" charset="0"/>
              <a:buChar char="•"/>
            </a:pPr>
            <a:r>
              <a:rPr lang="nl-NL" dirty="0"/>
              <a:t>Minder middelengebruik</a:t>
            </a:r>
          </a:p>
          <a:p>
            <a:pPr lvl="1">
              <a:buFont typeface="Arial" panose="020B0604020202020204" pitchFamily="34" charset="0"/>
              <a:buChar char="•"/>
            </a:pPr>
            <a:endParaRPr lang="nl-NL" dirty="0"/>
          </a:p>
          <a:p>
            <a:pPr lvl="1">
              <a:buFont typeface="Arial" panose="020B0604020202020204" pitchFamily="34" charset="0"/>
              <a:buChar char="•"/>
            </a:pPr>
            <a:r>
              <a:rPr lang="nl-NL" dirty="0"/>
              <a:t>Minder middelen toegestaan</a:t>
            </a:r>
          </a:p>
          <a:p>
            <a:pPr lvl="1">
              <a:buFont typeface="Arial" panose="020B0604020202020204" pitchFamily="34" charset="0"/>
              <a:buChar char="•"/>
            </a:pPr>
            <a:endParaRPr lang="nl-NL" dirty="0"/>
          </a:p>
          <a:p>
            <a:pPr lvl="1">
              <a:buFont typeface="Arial" panose="020B0604020202020204" pitchFamily="34" charset="0"/>
              <a:buChar char="•"/>
            </a:pPr>
            <a:r>
              <a:rPr lang="nl-NL" dirty="0"/>
              <a:t>Minder spuiten</a:t>
            </a:r>
          </a:p>
        </p:txBody>
      </p:sp>
    </p:spTree>
    <p:extLst>
      <p:ext uri="{BB962C8B-B14F-4D97-AF65-F5344CB8AC3E}">
        <p14:creationId xmlns:p14="http://schemas.microsoft.com/office/powerpoint/2010/main" val="299448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br>
              <a:rPr lang="nl-NL" dirty="0"/>
            </a:br>
            <a:r>
              <a:rPr lang="nl-NL" dirty="0"/>
              <a:t>Minder middelen gebruik</a:t>
            </a:r>
          </a:p>
        </p:txBody>
      </p:sp>
      <p:sp>
        <p:nvSpPr>
          <p:cNvPr id="4" name="Tijdelijke aanduiding voor inhoud 3">
            <a:extLst>
              <a:ext uri="{FF2B5EF4-FFF2-40B4-BE49-F238E27FC236}">
                <a16:creationId xmlns:a16="http://schemas.microsoft.com/office/drawing/2014/main" id="{2AE98C8B-FC5B-47C8-8CCC-C16DE50A0642}"/>
              </a:ext>
            </a:extLst>
          </p:cNvPr>
          <p:cNvSpPr>
            <a:spLocks noGrp="1"/>
          </p:cNvSpPr>
          <p:nvPr>
            <p:ph idx="1"/>
          </p:nvPr>
        </p:nvSpPr>
        <p:spPr/>
        <p:txBody>
          <a:bodyPr/>
          <a:lstStyle/>
          <a:p>
            <a:endParaRPr lang="nl-NL" dirty="0"/>
          </a:p>
          <a:p>
            <a:r>
              <a:rPr lang="nl-NL" dirty="0"/>
              <a:t>Minder bespuitingen</a:t>
            </a:r>
          </a:p>
          <a:p>
            <a:endParaRPr lang="nl-NL" dirty="0"/>
          </a:p>
          <a:p>
            <a:r>
              <a:rPr lang="nl-NL" dirty="0"/>
              <a:t>Minder verlies </a:t>
            </a:r>
            <a:r>
              <a:rPr lang="nl-NL" dirty="0">
                <a:sym typeface="Wingdings" panose="05000000000000000000" pitchFamily="2" charset="2"/>
              </a:rPr>
              <a:t> </a:t>
            </a:r>
            <a:r>
              <a:rPr lang="nl-NL" dirty="0" err="1">
                <a:sym typeface="Wingdings" panose="05000000000000000000" pitchFamily="2" charset="2"/>
              </a:rPr>
              <a:t>drifreductie</a:t>
            </a:r>
            <a:endParaRPr lang="nl-NL" dirty="0">
              <a:sym typeface="Wingdings" panose="05000000000000000000" pitchFamily="2" charset="2"/>
            </a:endParaRPr>
          </a:p>
          <a:p>
            <a:endParaRPr lang="nl-NL" dirty="0">
              <a:sym typeface="Wingdings" panose="05000000000000000000" pitchFamily="2" charset="2"/>
            </a:endParaRPr>
          </a:p>
          <a:p>
            <a:r>
              <a:rPr lang="nl-NL" dirty="0">
                <a:sym typeface="Wingdings" panose="05000000000000000000" pitchFamily="2" charset="2"/>
              </a:rPr>
              <a:t>Selectief spuiten sensor gestuurd</a:t>
            </a:r>
            <a:endParaRPr lang="nl-NL" dirty="0"/>
          </a:p>
        </p:txBody>
      </p:sp>
    </p:spTree>
    <p:extLst>
      <p:ext uri="{BB962C8B-B14F-4D97-AF65-F5344CB8AC3E}">
        <p14:creationId xmlns:p14="http://schemas.microsoft.com/office/powerpoint/2010/main" val="26867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455659"/>
            <a:ext cx="6645424" cy="648072"/>
          </a:xfrm>
        </p:spPr>
        <p:txBody>
          <a:bodyPr/>
          <a:lstStyle/>
          <a:p>
            <a:pPr algn="ctr"/>
            <a:br>
              <a:rPr lang="nl-NL" dirty="0"/>
            </a:br>
            <a:r>
              <a:rPr lang="nl-NL" dirty="0"/>
              <a:t>drift reducerende maatregelen</a:t>
            </a:r>
          </a:p>
        </p:txBody>
      </p:sp>
      <p:pic>
        <p:nvPicPr>
          <p:cNvPr id="4" name="Tijdelijke aanduiding voor inhoud 3">
            <a:extLst>
              <a:ext uri="{FF2B5EF4-FFF2-40B4-BE49-F238E27FC236}">
                <a16:creationId xmlns:a16="http://schemas.microsoft.com/office/drawing/2014/main" id="{B68E960C-E74A-4A02-85AC-AC3C8D793C5C}"/>
              </a:ext>
            </a:extLst>
          </p:cNvPr>
          <p:cNvPicPr>
            <a:picLocks noGrp="1" noChangeAspect="1"/>
          </p:cNvPicPr>
          <p:nvPr>
            <p:ph idx="1"/>
          </p:nvPr>
        </p:nvPicPr>
        <p:blipFill>
          <a:blip r:embed="rId2"/>
          <a:stretch>
            <a:fillRect/>
          </a:stretch>
        </p:blipFill>
        <p:spPr>
          <a:xfrm>
            <a:off x="899592" y="1628800"/>
            <a:ext cx="3847191" cy="2482059"/>
          </a:xfrm>
          <a:prstGeom prst="rect">
            <a:avLst/>
          </a:prstGeom>
        </p:spPr>
      </p:pic>
      <p:pic>
        <p:nvPicPr>
          <p:cNvPr id="6" name="Afbeelding 5">
            <a:extLst>
              <a:ext uri="{FF2B5EF4-FFF2-40B4-BE49-F238E27FC236}">
                <a16:creationId xmlns:a16="http://schemas.microsoft.com/office/drawing/2014/main" id="{CC6D8B29-0828-4AE5-9074-F68C625DFA62}"/>
              </a:ext>
            </a:extLst>
          </p:cNvPr>
          <p:cNvPicPr>
            <a:picLocks noChangeAspect="1"/>
          </p:cNvPicPr>
          <p:nvPr/>
        </p:nvPicPr>
        <p:blipFill>
          <a:blip r:embed="rId3"/>
          <a:stretch>
            <a:fillRect/>
          </a:stretch>
        </p:blipFill>
        <p:spPr>
          <a:xfrm>
            <a:off x="4946326" y="1628799"/>
            <a:ext cx="3845443" cy="2482059"/>
          </a:xfrm>
          <a:prstGeom prst="rect">
            <a:avLst/>
          </a:prstGeom>
        </p:spPr>
      </p:pic>
      <p:pic>
        <p:nvPicPr>
          <p:cNvPr id="7" name="Afbeelding 6">
            <a:extLst>
              <a:ext uri="{FF2B5EF4-FFF2-40B4-BE49-F238E27FC236}">
                <a16:creationId xmlns:a16="http://schemas.microsoft.com/office/drawing/2014/main" id="{6944D96E-EF2D-4EDF-A3D7-6D748F080B50}"/>
              </a:ext>
            </a:extLst>
          </p:cNvPr>
          <p:cNvPicPr>
            <a:picLocks noChangeAspect="1"/>
          </p:cNvPicPr>
          <p:nvPr/>
        </p:nvPicPr>
        <p:blipFill>
          <a:blip r:embed="rId4"/>
          <a:stretch>
            <a:fillRect/>
          </a:stretch>
        </p:blipFill>
        <p:spPr>
          <a:xfrm>
            <a:off x="3059832" y="4293096"/>
            <a:ext cx="3772989" cy="2421632"/>
          </a:xfrm>
          <a:prstGeom prst="rect">
            <a:avLst/>
          </a:prstGeom>
        </p:spPr>
      </p:pic>
    </p:spTree>
    <p:extLst>
      <p:ext uri="{BB962C8B-B14F-4D97-AF65-F5344CB8AC3E}">
        <p14:creationId xmlns:p14="http://schemas.microsoft.com/office/powerpoint/2010/main" val="25601607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2691</TotalTime>
  <Words>563</Words>
  <Application>Microsoft Office PowerPoint</Application>
  <PresentationFormat>Diavoorstelling (4:3)</PresentationFormat>
  <Paragraphs>105</Paragraphs>
  <Slides>14</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Wingdings</vt:lpstr>
      <vt:lpstr>Kantoorthema</vt:lpstr>
      <vt:lpstr>Machinale onkruidbestrijding</vt:lpstr>
      <vt:lpstr> 3 hoofdgroepen</vt:lpstr>
      <vt:lpstr>Getrokken veldspuit</vt:lpstr>
      <vt:lpstr>Zelfrijdende veldspuit</vt:lpstr>
      <vt:lpstr>boomgaardspuit</vt:lpstr>
      <vt:lpstr>Spuitmachine voor verhardingen</vt:lpstr>
      <vt:lpstr>De toekomst</vt:lpstr>
      <vt:lpstr> Minder middelen gebruik</vt:lpstr>
      <vt:lpstr> drift reducerende maatregelen</vt:lpstr>
      <vt:lpstr>Selectief spuiten</vt:lpstr>
      <vt:lpstr> Mechanische onkruidbestrijding</vt:lpstr>
      <vt:lpstr> Schoffelen en wiedeggen</vt:lpstr>
      <vt:lpstr>Onkruid borstelen</vt:lpstr>
      <vt:lpstr>Thermische onkruid bestrijding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163</cp:revision>
  <cp:lastPrinted>2015-09-16T11:22:19Z</cp:lastPrinted>
  <dcterms:created xsi:type="dcterms:W3CDTF">2013-11-15T15:05:42Z</dcterms:created>
  <dcterms:modified xsi:type="dcterms:W3CDTF">2019-10-04T12:12:12Z</dcterms:modified>
</cp:coreProperties>
</file>